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6EA6E2D-A014-4A10-AFA4-3B96149CEE6E}">
  <a:tblStyle styleId="{86EA6E2D-A014-4A10-AFA4-3B96149CEE6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ac8f1f4fb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ac8f1f4fb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aca1a09521_0_7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aca1a09521_0_7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64f57b6f88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64f57b6f88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64f57b6f88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64f57b6f88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33525" y="265200"/>
            <a:ext cx="8296500" cy="461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Overview</a:t>
            </a:r>
            <a:endParaRPr b="1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Givingly is a fundraising website where individuals contribute small amounts of money to support a project, business, or cause. It leverages the collective financial backing of a large number of people to achieve a common goal. 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Business Process </a:t>
            </a:r>
            <a:endParaRPr b="1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A) Support Existing Projects:</a:t>
            </a:r>
            <a:endParaRPr b="1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Action:</a:t>
            </a:r>
            <a:r>
              <a:rPr lang="en">
                <a:solidFill>
                  <a:schemeClr val="dk1"/>
                </a:solidFill>
              </a:rPr>
              <a:t> Donate to ongoing projects.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Description:</a:t>
            </a:r>
            <a:r>
              <a:rPr lang="en">
                <a:solidFill>
                  <a:schemeClr val="dk1"/>
                </a:solidFill>
              </a:rPr>
              <a:t> Contribute to existing initiatives by providing financial support. Individual donations make a positive impact on ongoing projects.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B) Initiate Fundraising Projects:</a:t>
            </a:r>
            <a:endParaRPr b="1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Action:</a:t>
            </a:r>
            <a:r>
              <a:rPr lang="en">
                <a:solidFill>
                  <a:schemeClr val="dk1"/>
                </a:solidFill>
              </a:rPr>
              <a:t> Kick off your project to raise funds.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Description:</a:t>
            </a:r>
            <a:r>
              <a:rPr lang="en">
                <a:solidFill>
                  <a:schemeClr val="dk1"/>
                </a:solidFill>
              </a:rPr>
              <a:t> Launch your own projects to gather financial support. Start project and engage supporters to raise funds for your innovative ideas and initiatives.</a:t>
            </a:r>
            <a:br>
              <a:rPr lang="en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Google Shape;59;p14"/>
          <p:cNvGraphicFramePr/>
          <p:nvPr/>
        </p:nvGraphicFramePr>
        <p:xfrm>
          <a:off x="177713" y="10525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{86EA6E2D-A014-4A10-AFA4-3B96149CEE6E}</a:tableStyleId>
              </a:tblPr>
              <a:tblGrid>
                <a:gridCol w="2193025"/>
                <a:gridCol w="3318600"/>
                <a:gridCol w="32769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Market Challenges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Common Issues with Traditional Crowdfunding Platforms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Givingly Advantages</a:t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Time Consuming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Building with traditional tech is slow.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Built on Omnistudio for functional solutions and rapid development.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Trust &amp; Credibility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Concerns among backers who were initially worried about the legitimacy of their data and payment processes.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Salesforce and Stripe have established a solid foundation for secure data and payment transactions.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Complex Portal Structure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Many platforms are text-heavy and confusing.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Featuring a minimalist, eye-catching, and modern design, our platform ensures easy navigation and a user-friendly experience.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Project Quality Control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Ensuring project feasibility is challenging.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Rigorous Givingly team review for every submitted project.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60" name="Google Shape;60;p14"/>
          <p:cNvSpPr txBox="1"/>
          <p:nvPr/>
        </p:nvSpPr>
        <p:spPr>
          <a:xfrm>
            <a:off x="177700" y="403125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Why Choose Givingly?</a:t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Google Shape;65;p15"/>
          <p:cNvGraphicFramePr/>
          <p:nvPr/>
        </p:nvGraphicFramePr>
        <p:xfrm>
          <a:off x="382500" y="597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{86EA6E2D-A014-4A10-AFA4-3B96149CEE6E}</a:tableStyleId>
              </a:tblPr>
              <a:tblGrid>
                <a:gridCol w="1204075"/>
                <a:gridCol w="1204075"/>
              </a:tblGrid>
              <a:tr h="2958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Givingly_Project__c</a:t>
                      </a:r>
                      <a:endParaRPr b="1" sz="1200"/>
                    </a:p>
                  </a:txBody>
                  <a:tcPr marT="91425" marB="91425" marR="91425" marL="91425"/>
                </a:tc>
                <a:tc hMerge="1"/>
              </a:tr>
              <a:tr h="295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Primary Key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Unique Key</a:t>
                      </a:r>
                      <a:endParaRPr b="1" sz="1200"/>
                    </a:p>
                  </a:txBody>
                  <a:tcPr marT="91425" marB="91425" marR="91425" marL="91425"/>
                </a:tc>
              </a:tr>
              <a:tr h="295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Id</a:t>
                      </a:r>
                      <a:endParaRPr sz="12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66" name="Google Shape;66;p15"/>
          <p:cNvGraphicFramePr/>
          <p:nvPr/>
        </p:nvGraphicFramePr>
        <p:xfrm>
          <a:off x="6381900" y="597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{86EA6E2D-A014-4A10-AFA4-3B96149CEE6E}</a:tableStyleId>
              </a:tblPr>
              <a:tblGrid>
                <a:gridCol w="1204075"/>
                <a:gridCol w="1204075"/>
              </a:tblGrid>
              <a:tr h="3339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Contact</a:t>
                      </a:r>
                      <a:endParaRPr b="1" sz="1200"/>
                    </a:p>
                  </a:txBody>
                  <a:tcPr marT="91425" marB="91425" marR="91425" marL="91425"/>
                </a:tc>
                <a:tc hMerge="1"/>
              </a:tr>
              <a:tr h="3339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Primary Key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Unique Key</a:t>
                      </a:r>
                      <a:endParaRPr b="1" sz="1200"/>
                    </a:p>
                  </a:txBody>
                  <a:tcPr marT="91425" marB="91425" marR="91425" marL="91425"/>
                </a:tc>
              </a:tr>
              <a:tr h="3339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Id</a:t>
                      </a:r>
                      <a:endParaRPr sz="12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67" name="Google Shape;67;p15"/>
          <p:cNvGraphicFramePr/>
          <p:nvPr/>
        </p:nvGraphicFramePr>
        <p:xfrm>
          <a:off x="3382200" y="597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{86EA6E2D-A014-4A10-AFA4-3B96149CEE6E}</a:tableStyleId>
              </a:tblPr>
              <a:tblGrid>
                <a:gridCol w="1204075"/>
                <a:gridCol w="1204075"/>
              </a:tblGrid>
              <a:tr h="337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Givingly_Payment__c</a:t>
                      </a:r>
                      <a:endParaRPr b="1" sz="1200"/>
                    </a:p>
                  </a:txBody>
                  <a:tcPr marT="91425" marB="91425" marR="91425" marL="91425"/>
                </a:tc>
                <a:tc hMerge="1"/>
              </a:tr>
              <a:tr h="3376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Primary Key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Unique Key</a:t>
                      </a:r>
                      <a:endParaRPr b="1" sz="1200"/>
                    </a:p>
                  </a:txBody>
                  <a:tcPr marT="91425" marB="91425" marR="91425" marL="91425"/>
                </a:tc>
              </a:tr>
              <a:tr h="3376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/>
                        <a:t>Project__c</a:t>
                      </a:r>
                      <a:endParaRPr sz="12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Contact__c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Id</a:t>
                      </a:r>
                      <a:endParaRPr sz="12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68" name="Google Shape;68;p15"/>
          <p:cNvGraphicFramePr/>
          <p:nvPr/>
        </p:nvGraphicFramePr>
        <p:xfrm>
          <a:off x="353925" y="21899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{86EA6E2D-A014-4A10-AFA4-3B96149CEE6E}</a:tableStyleId>
              </a:tblPr>
              <a:tblGrid>
                <a:gridCol w="1232650"/>
                <a:gridCol w="1232650"/>
              </a:tblGrid>
              <a:tr h="2874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ContentDocument</a:t>
                      </a:r>
                      <a:endParaRPr b="1" sz="1200"/>
                    </a:p>
                  </a:txBody>
                  <a:tcPr marT="91425" marB="91425" marR="91425" marL="91425"/>
                </a:tc>
                <a:tc hMerge="1"/>
              </a:tr>
              <a:tr h="287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Primary Key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Unique Key</a:t>
                      </a:r>
                      <a:endParaRPr b="1" sz="1200"/>
                    </a:p>
                  </a:txBody>
                  <a:tcPr marT="91425" marB="91425" marR="91425" marL="91425"/>
                </a:tc>
              </a:tr>
              <a:tr h="287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ParentId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Id</a:t>
                      </a:r>
                      <a:endParaRPr sz="12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69" name="Google Shape;69;p15"/>
          <p:cNvGraphicFramePr/>
          <p:nvPr/>
        </p:nvGraphicFramePr>
        <p:xfrm>
          <a:off x="382500" y="3782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{86EA6E2D-A014-4A10-AFA4-3B96149CEE6E}</a:tableStyleId>
              </a:tblPr>
              <a:tblGrid>
                <a:gridCol w="1204075"/>
                <a:gridCol w="1204075"/>
              </a:tblGrid>
              <a:tr h="2812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ContentVersion</a:t>
                      </a:r>
                      <a:endParaRPr b="1" sz="1200"/>
                    </a:p>
                  </a:txBody>
                  <a:tcPr marT="91425" marB="91425" marR="91425" marL="91425"/>
                </a:tc>
                <a:tc hMerge="1"/>
              </a:tr>
              <a:tr h="2812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Primary Key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Unique Key</a:t>
                      </a:r>
                      <a:endParaRPr b="1" sz="1200"/>
                    </a:p>
                  </a:txBody>
                  <a:tcPr marT="91425" marB="91425" marR="91425" marL="91425"/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ContentDocumentId 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Id</a:t>
                      </a:r>
                      <a:endParaRPr sz="12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cxnSp>
        <p:nvCxnSpPr>
          <p:cNvPr id="70" name="Google Shape;70;p15"/>
          <p:cNvCxnSpPr/>
          <p:nvPr/>
        </p:nvCxnSpPr>
        <p:spPr>
          <a:xfrm>
            <a:off x="2808275" y="1182775"/>
            <a:ext cx="584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" name="Google Shape;71;p15"/>
          <p:cNvCxnSpPr/>
          <p:nvPr/>
        </p:nvCxnSpPr>
        <p:spPr>
          <a:xfrm>
            <a:off x="5790350" y="1182775"/>
            <a:ext cx="584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2" name="Google Shape;72;p15"/>
          <p:cNvCxnSpPr/>
          <p:nvPr/>
        </p:nvCxnSpPr>
        <p:spPr>
          <a:xfrm>
            <a:off x="1574050" y="1529650"/>
            <a:ext cx="0" cy="496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" name="Google Shape;73;p15"/>
          <p:cNvCxnSpPr/>
          <p:nvPr/>
        </p:nvCxnSpPr>
        <p:spPr>
          <a:xfrm>
            <a:off x="1574050" y="3120350"/>
            <a:ext cx="0" cy="496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4" name="Google Shape;74;p15"/>
          <p:cNvSpPr/>
          <p:nvPr/>
        </p:nvSpPr>
        <p:spPr>
          <a:xfrm rot="-5400000">
            <a:off x="3222600" y="1117938"/>
            <a:ext cx="189525" cy="129650"/>
          </a:xfrm>
          <a:prstGeom prst="flowChartExtra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5"/>
          <p:cNvSpPr/>
          <p:nvPr/>
        </p:nvSpPr>
        <p:spPr>
          <a:xfrm rot="5400000">
            <a:off x="5760400" y="1117925"/>
            <a:ext cx="189525" cy="129650"/>
          </a:xfrm>
          <a:prstGeom prst="flowChartExtra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5"/>
          <p:cNvSpPr/>
          <p:nvPr/>
        </p:nvSpPr>
        <p:spPr>
          <a:xfrm>
            <a:off x="1479288" y="1893525"/>
            <a:ext cx="189525" cy="129650"/>
          </a:xfrm>
          <a:prstGeom prst="flowChartExtra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5"/>
          <p:cNvSpPr/>
          <p:nvPr/>
        </p:nvSpPr>
        <p:spPr>
          <a:xfrm>
            <a:off x="1479288" y="3487200"/>
            <a:ext cx="189525" cy="129650"/>
          </a:xfrm>
          <a:prstGeom prst="flowChartExtra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5"/>
          <p:cNvSpPr txBox="1"/>
          <p:nvPr/>
        </p:nvSpPr>
        <p:spPr>
          <a:xfrm>
            <a:off x="3086275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Data Modal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/>
        </p:nvSpPr>
        <p:spPr>
          <a:xfrm>
            <a:off x="5106958" y="1691927"/>
            <a:ext cx="3372900" cy="33300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780125" y="1691927"/>
            <a:ext cx="3372900" cy="33300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85" name="Google Shape;85;p16"/>
          <p:cNvCxnSpPr>
            <a:stCxn id="86" idx="3"/>
          </p:cNvCxnSpPr>
          <p:nvPr/>
        </p:nvCxnSpPr>
        <p:spPr>
          <a:xfrm>
            <a:off x="4007099" y="2128829"/>
            <a:ext cx="1244100" cy="670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7" name="Google Shape;87;p16"/>
          <p:cNvSpPr txBox="1"/>
          <p:nvPr/>
        </p:nvSpPr>
        <p:spPr>
          <a:xfrm>
            <a:off x="3245749" y="686850"/>
            <a:ext cx="2825100" cy="850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accent1"/>
                </a:solidFill>
              </a:rPr>
              <a:t>Fund this project button</a:t>
            </a:r>
            <a:endParaRPr b="1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>
                <a:solidFill>
                  <a:schemeClr val="dk2"/>
                </a:solidFill>
              </a:rPr>
            </a:br>
            <a:r>
              <a:rPr b="1" lang="en" sz="1200">
                <a:solidFill>
                  <a:schemeClr val="dk2"/>
                </a:solidFill>
              </a:rPr>
              <a:t>LWC - </a:t>
            </a:r>
            <a:r>
              <a:rPr lang="en" sz="1200">
                <a:solidFill>
                  <a:schemeClr val="dk2"/>
                </a:solidFill>
              </a:rPr>
              <a:t>givinglyPaymentGateway</a:t>
            </a:r>
            <a:endParaRPr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2"/>
                </a:solidFill>
              </a:rPr>
              <a:t>Description - </a:t>
            </a:r>
            <a:r>
              <a:rPr lang="en" sz="1200">
                <a:solidFill>
                  <a:schemeClr val="dk2"/>
                </a:solidFill>
              </a:rPr>
              <a:t>Initiate payment process</a:t>
            </a:r>
            <a:endParaRPr sz="1200">
              <a:solidFill>
                <a:schemeClr val="dk2"/>
              </a:solidFill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925799" y="1827479"/>
            <a:ext cx="3081300" cy="602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2"/>
                </a:solidFill>
              </a:rPr>
              <a:t>Apex Class - </a:t>
            </a:r>
            <a:r>
              <a:rPr lang="en" sz="1200">
                <a:solidFill>
                  <a:schemeClr val="dk2"/>
                </a:solidFill>
              </a:rPr>
              <a:t>GivinglyPaymentGateway</a:t>
            </a:r>
            <a:endParaRPr b="1"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2"/>
                </a:solidFill>
              </a:rPr>
              <a:t>Method - </a:t>
            </a:r>
            <a:r>
              <a:rPr lang="en" sz="1200">
                <a:solidFill>
                  <a:schemeClr val="dk2"/>
                </a:solidFill>
              </a:rPr>
              <a:t>createStripeSession()</a:t>
            </a:r>
            <a:endParaRPr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2"/>
                </a:solidFill>
              </a:rPr>
              <a:t>Description -</a:t>
            </a:r>
            <a:r>
              <a:rPr lang="en" sz="1200">
                <a:solidFill>
                  <a:schemeClr val="dk2"/>
                </a:solidFill>
              </a:rPr>
              <a:t> Get payment link from stripe</a:t>
            </a:r>
            <a:endParaRPr b="1"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2"/>
              </a:solidFill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5252631" y="2230740"/>
            <a:ext cx="3081300" cy="770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2"/>
                </a:solidFill>
              </a:rPr>
              <a:t>Apex Class - </a:t>
            </a:r>
            <a:r>
              <a:rPr lang="en" sz="1200">
                <a:solidFill>
                  <a:schemeClr val="dk2"/>
                </a:solidFill>
              </a:rPr>
              <a:t>GivinglyPaymentGateway</a:t>
            </a:r>
            <a:endParaRPr b="1"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2"/>
                </a:solidFill>
              </a:rPr>
              <a:t>Method - </a:t>
            </a:r>
            <a:r>
              <a:rPr lang="en" sz="1200">
                <a:solidFill>
                  <a:schemeClr val="dk2"/>
                </a:solidFill>
              </a:rPr>
              <a:t>createGivinglyPayment</a:t>
            </a:r>
            <a:r>
              <a:rPr lang="en" sz="1200">
                <a:solidFill>
                  <a:schemeClr val="dk2"/>
                </a:solidFill>
              </a:rPr>
              <a:t>()</a:t>
            </a:r>
            <a:endParaRPr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2"/>
                </a:solidFill>
              </a:rPr>
              <a:t>Description -</a:t>
            </a:r>
            <a:r>
              <a:rPr lang="en" sz="1200">
                <a:solidFill>
                  <a:schemeClr val="dk2"/>
                </a:solidFill>
              </a:rPr>
              <a:t> </a:t>
            </a:r>
            <a:r>
              <a:rPr lang="en" sz="1200">
                <a:solidFill>
                  <a:schemeClr val="dk2"/>
                </a:solidFill>
              </a:rPr>
              <a:t>Create payment record &amp; contact record after deduplication </a:t>
            </a:r>
            <a:endParaRPr b="1"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2"/>
              </a:solidFill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924189" y="2532651"/>
            <a:ext cx="3081300" cy="770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2"/>
                </a:solidFill>
              </a:rPr>
              <a:t>Apex Class - </a:t>
            </a:r>
            <a:r>
              <a:rPr lang="en" sz="1200">
                <a:solidFill>
                  <a:schemeClr val="dk2"/>
                </a:solidFill>
              </a:rPr>
              <a:t>GivinglyPaymentWebhook</a:t>
            </a:r>
            <a:endParaRPr b="1"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2"/>
                </a:solidFill>
              </a:rPr>
              <a:t>Method - </a:t>
            </a:r>
            <a:r>
              <a:rPr lang="en" sz="1200">
                <a:solidFill>
                  <a:schemeClr val="dk2"/>
                </a:solidFill>
              </a:rPr>
              <a:t>checkoutSessionCompleted</a:t>
            </a:r>
            <a:r>
              <a:rPr lang="en" sz="1200">
                <a:solidFill>
                  <a:schemeClr val="dk2"/>
                </a:solidFill>
              </a:rPr>
              <a:t>()</a:t>
            </a:r>
            <a:endParaRPr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2"/>
                </a:solidFill>
              </a:rPr>
              <a:t>Description -</a:t>
            </a:r>
            <a:r>
              <a:rPr lang="en" sz="1200">
                <a:solidFill>
                  <a:schemeClr val="dk2"/>
                </a:solidFill>
              </a:rPr>
              <a:t> Capture payment response from stripe</a:t>
            </a:r>
            <a:endParaRPr b="1"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2"/>
              </a:solidFill>
            </a:endParaRPr>
          </a:p>
        </p:txBody>
      </p:sp>
      <p:sp>
        <p:nvSpPr>
          <p:cNvPr id="90" name="Google Shape;90;p16"/>
          <p:cNvSpPr txBox="1"/>
          <p:nvPr/>
        </p:nvSpPr>
        <p:spPr>
          <a:xfrm>
            <a:off x="5252631" y="3413113"/>
            <a:ext cx="3081300" cy="602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2"/>
                </a:solidFill>
              </a:rPr>
              <a:t>Apex Class - </a:t>
            </a:r>
            <a:r>
              <a:rPr lang="en" sz="1200">
                <a:solidFill>
                  <a:schemeClr val="dk2"/>
                </a:solidFill>
              </a:rPr>
              <a:t>GivinglyPaymentWebhook</a:t>
            </a:r>
            <a:endParaRPr b="1"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2"/>
                </a:solidFill>
              </a:rPr>
              <a:t>Method - </a:t>
            </a:r>
            <a:r>
              <a:rPr lang="en" sz="1200">
                <a:solidFill>
                  <a:schemeClr val="dk2"/>
                </a:solidFill>
              </a:rPr>
              <a:t>updateGivinglyPayment</a:t>
            </a:r>
            <a:r>
              <a:rPr lang="en" sz="1200">
                <a:solidFill>
                  <a:schemeClr val="dk2"/>
                </a:solidFill>
              </a:rPr>
              <a:t>()</a:t>
            </a:r>
            <a:endParaRPr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2"/>
                </a:solidFill>
              </a:rPr>
              <a:t>Description -</a:t>
            </a:r>
            <a:r>
              <a:rPr lang="en" sz="1200">
                <a:solidFill>
                  <a:schemeClr val="dk2"/>
                </a:solidFill>
              </a:rPr>
              <a:t> Update payment details</a:t>
            </a:r>
            <a:endParaRPr b="1"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2"/>
              </a:solidFill>
            </a:endParaRPr>
          </a:p>
        </p:txBody>
      </p:sp>
      <p:sp>
        <p:nvSpPr>
          <p:cNvPr id="91" name="Google Shape;91;p16"/>
          <p:cNvSpPr txBox="1"/>
          <p:nvPr/>
        </p:nvSpPr>
        <p:spPr>
          <a:xfrm>
            <a:off x="924145" y="3405858"/>
            <a:ext cx="3081300" cy="13749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2"/>
                </a:solidFill>
              </a:rPr>
              <a:t>Flow - </a:t>
            </a:r>
            <a:r>
              <a:rPr lang="en" sz="1200">
                <a:solidFill>
                  <a:schemeClr val="dk2"/>
                </a:solidFill>
              </a:rPr>
              <a:t>GivinglyPayment/AfterUpdate/PaymentReceivedConfirmation</a:t>
            </a:r>
            <a:endParaRPr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2"/>
                </a:solidFill>
              </a:rPr>
              <a:t>Description -</a:t>
            </a:r>
            <a:r>
              <a:rPr lang="en" sz="1200">
                <a:solidFill>
                  <a:schemeClr val="dk2"/>
                </a:solidFill>
              </a:rPr>
              <a:t> </a:t>
            </a:r>
            <a:r>
              <a:rPr lang="en" sz="1200">
                <a:solidFill>
                  <a:schemeClr val="dk2"/>
                </a:solidFill>
              </a:rPr>
              <a:t>Send payment confirmation email </a:t>
            </a:r>
            <a:endParaRPr b="1"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2"/>
                </a:solidFill>
              </a:rPr>
              <a:t>Flow - </a:t>
            </a:r>
            <a:r>
              <a:rPr lang="en" sz="1200">
                <a:solidFill>
                  <a:schemeClr val="dk2"/>
                </a:solidFill>
              </a:rPr>
              <a:t>GivinglyProject/BeforeUpdate/ChangeProjectStatus</a:t>
            </a:r>
            <a:endParaRPr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2"/>
                </a:solidFill>
              </a:rPr>
              <a:t>Description -</a:t>
            </a:r>
            <a:r>
              <a:rPr lang="en" sz="1200">
                <a:solidFill>
                  <a:schemeClr val="dk2"/>
                </a:solidFill>
              </a:rPr>
              <a:t> Update project status</a:t>
            </a:r>
            <a:endParaRPr b="1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2"/>
              </a:solidFill>
            </a:endParaRPr>
          </a:p>
        </p:txBody>
      </p:sp>
      <p:cxnSp>
        <p:nvCxnSpPr>
          <p:cNvPr id="92" name="Google Shape;92;p16"/>
          <p:cNvCxnSpPr>
            <a:stCxn id="90" idx="1"/>
            <a:endCxn id="91" idx="3"/>
          </p:cNvCxnSpPr>
          <p:nvPr/>
        </p:nvCxnSpPr>
        <p:spPr>
          <a:xfrm flipH="1">
            <a:off x="4005531" y="3714463"/>
            <a:ext cx="1247100" cy="378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3" name="Google Shape;93;p16"/>
          <p:cNvCxnSpPr>
            <a:stCxn id="89" idx="3"/>
            <a:endCxn id="90" idx="1"/>
          </p:cNvCxnSpPr>
          <p:nvPr/>
        </p:nvCxnSpPr>
        <p:spPr>
          <a:xfrm>
            <a:off x="4005489" y="2918001"/>
            <a:ext cx="1247100" cy="796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4" name="Google Shape;94;p16"/>
          <p:cNvCxnSpPr>
            <a:endCxn id="89" idx="3"/>
          </p:cNvCxnSpPr>
          <p:nvPr/>
        </p:nvCxnSpPr>
        <p:spPr>
          <a:xfrm flipH="1">
            <a:off x="4005489" y="2803701"/>
            <a:ext cx="1246200" cy="11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5" name="Google Shape;95;p16"/>
          <p:cNvCxnSpPr>
            <a:endCxn id="86" idx="3"/>
          </p:cNvCxnSpPr>
          <p:nvPr/>
        </p:nvCxnSpPr>
        <p:spPr>
          <a:xfrm flipH="1">
            <a:off x="4007099" y="1537529"/>
            <a:ext cx="651000" cy="59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6" name="Google Shape;96;p16"/>
          <p:cNvSpPr txBox="1"/>
          <p:nvPr/>
        </p:nvSpPr>
        <p:spPr>
          <a:xfrm>
            <a:off x="1078775" y="4626900"/>
            <a:ext cx="2016900" cy="3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accent1"/>
                </a:solidFill>
              </a:rPr>
              <a:t>Sync Process</a:t>
            </a:r>
            <a:endParaRPr b="1" sz="1800">
              <a:solidFill>
                <a:schemeClr val="accent1"/>
              </a:solidFill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5984100" y="4626900"/>
            <a:ext cx="2016900" cy="3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accent1"/>
                </a:solidFill>
              </a:rPr>
              <a:t>As</a:t>
            </a:r>
            <a:r>
              <a:rPr b="1" lang="en" sz="1800">
                <a:solidFill>
                  <a:schemeClr val="accent1"/>
                </a:solidFill>
              </a:rPr>
              <a:t>ync Process</a:t>
            </a:r>
            <a:endParaRPr b="1" sz="1800">
              <a:solidFill>
                <a:schemeClr val="accent1"/>
              </a:solidFill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4278420" y="2230740"/>
            <a:ext cx="759900" cy="602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1"/>
                </a:solidFill>
              </a:rPr>
              <a:t>Payment button on Stripe</a:t>
            </a:r>
            <a:endParaRPr sz="1000">
              <a:solidFill>
                <a:schemeClr val="accent1"/>
              </a:solidFill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780125" y="38475"/>
            <a:ext cx="86799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A) Support Existing Projects:</a:t>
            </a:r>
            <a:endParaRPr b="1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Action:</a:t>
            </a:r>
            <a:r>
              <a:rPr lang="en">
                <a:solidFill>
                  <a:schemeClr val="dk1"/>
                </a:solidFill>
              </a:rPr>
              <a:t> Donate to ongoing projects.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/>
          <p:nvPr/>
        </p:nvSpPr>
        <p:spPr>
          <a:xfrm>
            <a:off x="6305275" y="2328000"/>
            <a:ext cx="2227200" cy="28155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05" name="Google Shape;105;p17"/>
          <p:cNvSpPr txBox="1"/>
          <p:nvPr/>
        </p:nvSpPr>
        <p:spPr>
          <a:xfrm>
            <a:off x="611525" y="2328000"/>
            <a:ext cx="3823800" cy="28155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106" name="Google Shape;106;p17"/>
          <p:cNvCxnSpPr>
            <a:stCxn id="107" idx="3"/>
            <a:endCxn id="108" idx="1"/>
          </p:cNvCxnSpPr>
          <p:nvPr/>
        </p:nvCxnSpPr>
        <p:spPr>
          <a:xfrm>
            <a:off x="4270175" y="2918625"/>
            <a:ext cx="307500" cy="877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9" name="Google Shape;109;p17"/>
          <p:cNvSpPr txBox="1"/>
          <p:nvPr/>
        </p:nvSpPr>
        <p:spPr>
          <a:xfrm>
            <a:off x="3406800" y="1188550"/>
            <a:ext cx="3202800" cy="964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accent1"/>
                </a:solidFill>
              </a:rPr>
              <a:t>New Project</a:t>
            </a:r>
            <a:endParaRPr b="1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>
                <a:solidFill>
                  <a:schemeClr val="dk2"/>
                </a:solidFill>
              </a:rPr>
            </a:br>
            <a:r>
              <a:rPr b="1" lang="en" sz="1200">
                <a:solidFill>
                  <a:schemeClr val="dk2"/>
                </a:solidFill>
              </a:rPr>
              <a:t>Flexcard </a:t>
            </a:r>
            <a:r>
              <a:rPr b="1" lang="en" sz="1200">
                <a:solidFill>
                  <a:schemeClr val="dk2"/>
                </a:solidFill>
              </a:rPr>
              <a:t>- </a:t>
            </a:r>
            <a:r>
              <a:rPr lang="en" sz="1200">
                <a:solidFill>
                  <a:schemeClr val="dk2"/>
                </a:solidFill>
              </a:rPr>
              <a:t>cf:givinglyHeader</a:t>
            </a:r>
            <a:endParaRPr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2"/>
                </a:solidFill>
              </a:rPr>
              <a:t>Description - </a:t>
            </a:r>
            <a:r>
              <a:rPr lang="en" sz="1200">
                <a:solidFill>
                  <a:schemeClr val="dk2"/>
                </a:solidFill>
              </a:rPr>
              <a:t>Initiate new project </a:t>
            </a:r>
            <a:endParaRPr sz="1200">
              <a:solidFill>
                <a:schemeClr val="dk2"/>
              </a:solidFill>
            </a:endParaRPr>
          </a:p>
        </p:txBody>
      </p:sp>
      <p:sp>
        <p:nvSpPr>
          <p:cNvPr id="107" name="Google Shape;107;p17"/>
          <p:cNvSpPr txBox="1"/>
          <p:nvPr/>
        </p:nvSpPr>
        <p:spPr>
          <a:xfrm>
            <a:off x="776675" y="2481675"/>
            <a:ext cx="3493500" cy="8739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2"/>
                </a:solidFill>
              </a:rPr>
              <a:t>Apex Class - </a:t>
            </a:r>
            <a:r>
              <a:rPr lang="en" sz="1200">
                <a:solidFill>
                  <a:schemeClr val="dk2"/>
                </a:solidFill>
              </a:rPr>
              <a:t>Givingly</a:t>
            </a:r>
            <a:endParaRPr b="1"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2"/>
                </a:solidFill>
              </a:rPr>
              <a:t>Method - </a:t>
            </a:r>
            <a:r>
              <a:rPr lang="en" sz="1200">
                <a:solidFill>
                  <a:schemeClr val="dk2"/>
                </a:solidFill>
              </a:rPr>
              <a:t>createProject</a:t>
            </a:r>
            <a:r>
              <a:rPr lang="en" sz="1200">
                <a:solidFill>
                  <a:schemeClr val="dk2"/>
                </a:solidFill>
              </a:rPr>
              <a:t>()</a:t>
            </a:r>
            <a:endParaRPr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2"/>
                </a:solidFill>
              </a:rPr>
              <a:t>Description -</a:t>
            </a:r>
            <a:r>
              <a:rPr lang="en" sz="1200">
                <a:solidFill>
                  <a:schemeClr val="dk2"/>
                </a:solidFill>
              </a:rPr>
              <a:t> Create project record and navigate</a:t>
            </a:r>
            <a:endParaRPr b="1"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2"/>
              </a:solidFill>
            </a:endParaRPr>
          </a:p>
        </p:txBody>
      </p:sp>
      <p:sp>
        <p:nvSpPr>
          <p:cNvPr id="110" name="Google Shape;110;p17"/>
          <p:cNvSpPr txBox="1"/>
          <p:nvPr/>
        </p:nvSpPr>
        <p:spPr>
          <a:xfrm>
            <a:off x="776675" y="3562775"/>
            <a:ext cx="3493500" cy="8739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2"/>
                </a:solidFill>
              </a:rPr>
              <a:t>Apex Class - </a:t>
            </a:r>
            <a:r>
              <a:rPr lang="en" sz="1200">
                <a:solidFill>
                  <a:schemeClr val="dk2"/>
                </a:solidFill>
              </a:rPr>
              <a:t>Givingly</a:t>
            </a:r>
            <a:endParaRPr b="1"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2"/>
                </a:solidFill>
              </a:rPr>
              <a:t>Method - </a:t>
            </a:r>
            <a:r>
              <a:rPr lang="en" sz="1200">
                <a:solidFill>
                  <a:schemeClr val="dk2"/>
                </a:solidFill>
              </a:rPr>
              <a:t>getProjects</a:t>
            </a:r>
            <a:r>
              <a:rPr lang="en" sz="1200">
                <a:solidFill>
                  <a:schemeClr val="dk2"/>
                </a:solidFill>
              </a:rPr>
              <a:t>()</a:t>
            </a:r>
            <a:endParaRPr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2"/>
                </a:solidFill>
              </a:rPr>
              <a:t>Description -</a:t>
            </a:r>
            <a:r>
              <a:rPr lang="en" sz="1200">
                <a:solidFill>
                  <a:schemeClr val="dk2"/>
                </a:solidFill>
              </a:rPr>
              <a:t> Get inreview projects</a:t>
            </a:r>
            <a:endParaRPr b="1"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2"/>
              </a:solidFill>
            </a:endParaRPr>
          </a:p>
        </p:txBody>
      </p:sp>
      <p:sp>
        <p:nvSpPr>
          <p:cNvPr id="108" name="Google Shape;108;p17"/>
          <p:cNvSpPr txBox="1"/>
          <p:nvPr/>
        </p:nvSpPr>
        <p:spPr>
          <a:xfrm>
            <a:off x="4577550" y="2938850"/>
            <a:ext cx="1537500" cy="1714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1"/>
                </a:solidFill>
              </a:rPr>
              <a:t>In Review Tab</a:t>
            </a:r>
            <a:endParaRPr b="1" sz="12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2"/>
                </a:solidFill>
              </a:rPr>
              <a:t>Flexcard - </a:t>
            </a:r>
            <a:r>
              <a:rPr lang="en" sz="1200">
                <a:solidFill>
                  <a:schemeClr val="dk2"/>
                </a:solidFill>
              </a:rPr>
              <a:t>cf:givinglyProjectInReview</a:t>
            </a:r>
            <a:endParaRPr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2"/>
                </a:solidFill>
              </a:rPr>
              <a:t>Description - </a:t>
            </a:r>
            <a:r>
              <a:rPr lang="en" sz="1200">
                <a:solidFill>
                  <a:schemeClr val="dk2"/>
                </a:solidFill>
              </a:rPr>
              <a:t>Display newly created records</a:t>
            </a:r>
            <a:endParaRPr b="1" sz="1200">
              <a:solidFill>
                <a:schemeClr val="accent1"/>
              </a:solidFill>
            </a:endParaRPr>
          </a:p>
        </p:txBody>
      </p:sp>
      <p:cxnSp>
        <p:nvCxnSpPr>
          <p:cNvPr id="111" name="Google Shape;111;p17"/>
          <p:cNvCxnSpPr>
            <a:stCxn id="108" idx="1"/>
            <a:endCxn id="110" idx="3"/>
          </p:cNvCxnSpPr>
          <p:nvPr/>
        </p:nvCxnSpPr>
        <p:spPr>
          <a:xfrm flipH="1">
            <a:off x="4270050" y="3796100"/>
            <a:ext cx="307500" cy="203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2" name="Google Shape;112;p17"/>
          <p:cNvCxnSpPr>
            <a:stCxn id="109" idx="2"/>
            <a:endCxn id="107" idx="3"/>
          </p:cNvCxnSpPr>
          <p:nvPr/>
        </p:nvCxnSpPr>
        <p:spPr>
          <a:xfrm flipH="1">
            <a:off x="4270200" y="2153050"/>
            <a:ext cx="738000" cy="765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3" name="Google Shape;113;p17"/>
          <p:cNvSpPr txBox="1"/>
          <p:nvPr/>
        </p:nvSpPr>
        <p:spPr>
          <a:xfrm>
            <a:off x="1514975" y="4643875"/>
            <a:ext cx="2016900" cy="3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accent1"/>
                </a:solidFill>
              </a:rPr>
              <a:t>Sync Process</a:t>
            </a:r>
            <a:endParaRPr b="1" sz="1800">
              <a:solidFill>
                <a:schemeClr val="accent1"/>
              </a:solidFill>
            </a:endParaRPr>
          </a:p>
        </p:txBody>
      </p:sp>
      <p:sp>
        <p:nvSpPr>
          <p:cNvPr id="114" name="Google Shape;114;p17"/>
          <p:cNvSpPr txBox="1"/>
          <p:nvPr/>
        </p:nvSpPr>
        <p:spPr>
          <a:xfrm>
            <a:off x="6410425" y="4643875"/>
            <a:ext cx="2016900" cy="3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accent1"/>
                </a:solidFill>
              </a:rPr>
              <a:t>Async Process</a:t>
            </a:r>
            <a:endParaRPr b="1" sz="1800">
              <a:solidFill>
                <a:schemeClr val="accent1"/>
              </a:solidFill>
            </a:endParaRPr>
          </a:p>
        </p:txBody>
      </p:sp>
      <p:sp>
        <p:nvSpPr>
          <p:cNvPr id="115" name="Google Shape;115;p17"/>
          <p:cNvSpPr txBox="1"/>
          <p:nvPr/>
        </p:nvSpPr>
        <p:spPr>
          <a:xfrm>
            <a:off x="637025" y="152875"/>
            <a:ext cx="75738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B) Initiate Fundraising Projects:</a:t>
            </a:r>
            <a:endParaRPr b="1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Action:</a:t>
            </a:r>
            <a:r>
              <a:rPr lang="en">
                <a:solidFill>
                  <a:schemeClr val="dk1"/>
                </a:solidFill>
              </a:rPr>
              <a:t> Kick off your project to raise funds.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