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Safira March" charset="1" panose="02000503000000020003"/>
      <p:regular r:id="rId14"/>
    </p:embeddedFont>
    <p:embeddedFont>
      <p:font typeface="The Seasons" charset="1" panose="00000000000000000000"/>
      <p:regular r:id="rId15"/>
    </p:embeddedFont>
    <p:embeddedFont>
      <p:font typeface="The Seasons Bold" charset="1" panose="00000000000000000000"/>
      <p:regular r:id="rId16"/>
    </p:embeddedFont>
    <p:embeddedFont>
      <p:font typeface="The Seasons Italics" charset="1" panose="00000000000000000000"/>
      <p:regular r:id="rId17"/>
    </p:embeddedFont>
    <p:embeddedFont>
      <p:font typeface="The Seasons Bold Italics" charset="1" panose="00000000000000000000"/>
      <p:regular r:id="rId18"/>
    </p:embeddedFont>
    <p:embeddedFont>
      <p:font typeface="The Seasons Light" charset="1" panose="00000000000000000000"/>
      <p:regular r:id="rId19"/>
    </p:embeddedFont>
    <p:embeddedFont>
      <p:font typeface="The Seasons Light Italics" charset="1" panose="00000000000000000000"/>
      <p:regular r:id="rId20"/>
    </p:embeddedFont>
    <p:embeddedFont>
      <p:font typeface="Barlow" charset="1" panose="00000500000000000000"/>
      <p:regular r:id="rId21"/>
    </p:embeddedFont>
    <p:embeddedFont>
      <p:font typeface="Barlow Bold" charset="1" panose="00000800000000000000"/>
      <p:regular r:id="rId22"/>
    </p:embeddedFont>
    <p:embeddedFont>
      <p:font typeface="Barlow Italics" charset="1" panose="00000500000000000000"/>
      <p:regular r:id="rId23"/>
    </p:embeddedFont>
    <p:embeddedFont>
      <p:font typeface="Barlow Bold Italics" charset="1" panose="00000800000000000000"/>
      <p:regular r:id="rId24"/>
    </p:embeddedFont>
    <p:embeddedFont>
      <p:font typeface="Barlow Thin" charset="1" panose="00000300000000000000"/>
      <p:regular r:id="rId25"/>
    </p:embeddedFont>
    <p:embeddedFont>
      <p:font typeface="Barlow Thin Italics" charset="1" panose="00000300000000000000"/>
      <p:regular r:id="rId26"/>
    </p:embeddedFont>
    <p:embeddedFont>
      <p:font typeface="Barlow Extra-Light" charset="1" panose="00000300000000000000"/>
      <p:regular r:id="rId27"/>
    </p:embeddedFont>
    <p:embeddedFont>
      <p:font typeface="Barlow Extra-Light Italics" charset="1" panose="00000300000000000000"/>
      <p:regular r:id="rId28"/>
    </p:embeddedFont>
    <p:embeddedFont>
      <p:font typeface="Barlow Light" charset="1" panose="00000400000000000000"/>
      <p:regular r:id="rId29"/>
    </p:embeddedFont>
    <p:embeddedFont>
      <p:font typeface="Barlow Light Italics" charset="1" panose="00000400000000000000"/>
      <p:regular r:id="rId30"/>
    </p:embeddedFont>
    <p:embeddedFont>
      <p:font typeface="Barlow Medium" charset="1" panose="00000600000000000000"/>
      <p:regular r:id="rId31"/>
    </p:embeddedFont>
    <p:embeddedFont>
      <p:font typeface="Barlow Medium Italics" charset="1" panose="00000600000000000000"/>
      <p:regular r:id="rId32"/>
    </p:embeddedFont>
    <p:embeddedFont>
      <p:font typeface="Barlow Semi-Bold" charset="1" panose="00000700000000000000"/>
      <p:regular r:id="rId33"/>
    </p:embeddedFont>
    <p:embeddedFont>
      <p:font typeface="Barlow Semi-Bold Italics" charset="1" panose="00000700000000000000"/>
      <p:regular r:id="rId34"/>
    </p:embeddedFont>
    <p:embeddedFont>
      <p:font typeface="Barlow Ultra-Bold" charset="1" panose="00000900000000000000"/>
      <p:regular r:id="rId35"/>
    </p:embeddedFont>
    <p:embeddedFont>
      <p:font typeface="Barlow Ultra-Bold Italics" charset="1" panose="00000900000000000000"/>
      <p:regular r:id="rId36"/>
    </p:embeddedFont>
    <p:embeddedFont>
      <p:font typeface="Barlow Heavy" charset="1" panose="00000A00000000000000"/>
      <p:regular r:id="rId37"/>
    </p:embeddedFont>
    <p:embeddedFont>
      <p:font typeface="Barlow Heavy Italics" charset="1" panose="00000A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slides/slide1.xml" Type="http://schemas.openxmlformats.org/officeDocument/2006/relationships/slide"/><Relationship Id="rId4" Target="theme/theme1.xml" Type="http://schemas.openxmlformats.org/officeDocument/2006/relationships/theme"/><Relationship Id="rId40" Target="slides/slide2.xml" Type="http://schemas.openxmlformats.org/officeDocument/2006/relationships/slide"/><Relationship Id="rId41" Target="slides/slide3.xml" Type="http://schemas.openxmlformats.org/officeDocument/2006/relationships/slide"/><Relationship Id="rId42" Target="slides/slide4.xml" Type="http://schemas.openxmlformats.org/officeDocument/2006/relationships/slide"/><Relationship Id="rId43" Target="slides/slide5.xml" Type="http://schemas.openxmlformats.org/officeDocument/2006/relationships/slide"/><Relationship Id="rId44" Target="slides/slide6.xml" Type="http://schemas.openxmlformats.org/officeDocument/2006/relationships/slide"/><Relationship Id="rId45" Target="slides/slide7.xml" Type="http://schemas.openxmlformats.org/officeDocument/2006/relationships/slide"/><Relationship Id="rId46" Target="slides/slide8.xml" Type="http://schemas.openxmlformats.org/officeDocument/2006/relationships/slide"/><Relationship Id="rId47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3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1146706" cy="11146706"/>
          </a:xfrm>
          <a:custGeom>
            <a:avLst/>
            <a:gdLst/>
            <a:ahLst/>
            <a:cxnLst/>
            <a:rect r="r" b="b" t="t" l="l"/>
            <a:pathLst>
              <a:path h="11146706" w="11146706">
                <a:moveTo>
                  <a:pt x="0" y="0"/>
                </a:moveTo>
                <a:lnTo>
                  <a:pt x="11146706" y="0"/>
                </a:lnTo>
                <a:lnTo>
                  <a:pt x="11146706" y="11146706"/>
                </a:lnTo>
                <a:lnTo>
                  <a:pt x="0" y="1114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14980" y="-961098"/>
            <a:ext cx="4775516" cy="3979596"/>
          </a:xfrm>
          <a:custGeom>
            <a:avLst/>
            <a:gdLst/>
            <a:ahLst/>
            <a:cxnLst/>
            <a:rect r="r" b="b" t="t" l="l"/>
            <a:pathLst>
              <a:path h="3979596" w="4775516">
                <a:moveTo>
                  <a:pt x="0" y="0"/>
                </a:moveTo>
                <a:lnTo>
                  <a:pt x="4775516" y="0"/>
                </a:lnTo>
                <a:lnTo>
                  <a:pt x="4775516" y="3979596"/>
                </a:lnTo>
                <a:lnTo>
                  <a:pt x="0" y="3979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816636" y="6877085"/>
            <a:ext cx="7943497" cy="78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5"/>
              </a:lnSpc>
            </a:pPr>
            <a:r>
              <a:rPr lang="en-US" sz="4839" spc="300">
                <a:solidFill>
                  <a:srgbClr val="000000"/>
                </a:solidFill>
                <a:latin typeface="The Seasons"/>
              </a:rPr>
              <a:t>By Nilkanth Patel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16636" y="4565282"/>
            <a:ext cx="7943497" cy="2168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1"/>
              </a:lnSpc>
            </a:pPr>
            <a:r>
              <a:rPr lang="en-US" sz="4935" spc="305">
                <a:solidFill>
                  <a:srgbClr val="000000"/>
                </a:solidFill>
                <a:latin typeface="Safira March Bold"/>
              </a:rPr>
              <a:t>CRIME FREE INDIA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53036" y="436806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051015" y="8167952"/>
            <a:ext cx="3137273" cy="785076"/>
            <a:chOff x="0" y="0"/>
            <a:chExt cx="1624031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4031" cy="406400"/>
            </a:xfrm>
            <a:custGeom>
              <a:avLst/>
              <a:gdLst/>
              <a:ahLst/>
              <a:cxnLst/>
              <a:rect r="r" b="b" t="t" l="l"/>
              <a:pathLst>
                <a:path h="406400" w="1624031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DE4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394215" y="5091673"/>
            <a:ext cx="2450872" cy="245087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E4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810436" y="4830771"/>
            <a:ext cx="1729993" cy="691997"/>
          </a:xfrm>
          <a:custGeom>
            <a:avLst/>
            <a:gdLst/>
            <a:ahLst/>
            <a:cxnLst/>
            <a:rect r="r" b="b" t="t" l="l"/>
            <a:pathLst>
              <a:path h="691997" w="1729993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062929" y="5608319"/>
            <a:ext cx="1113445" cy="1417581"/>
          </a:xfrm>
          <a:custGeom>
            <a:avLst/>
            <a:gdLst/>
            <a:ahLst/>
            <a:cxnLst/>
            <a:rect r="r" b="b" t="t" l="l"/>
            <a:pathLst>
              <a:path h="1417581" w="1113445">
                <a:moveTo>
                  <a:pt x="0" y="0"/>
                </a:moveTo>
                <a:lnTo>
                  <a:pt x="1113445" y="0"/>
                </a:lnTo>
                <a:lnTo>
                  <a:pt x="1113445" y="1417580"/>
                </a:lnTo>
                <a:lnTo>
                  <a:pt x="0" y="1417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809625"/>
            <a:ext cx="16382426" cy="750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2"/>
              </a:lnSpc>
            </a:pPr>
            <a:r>
              <a:rPr lang="en-US" sz="3534" spc="219">
                <a:solidFill>
                  <a:srgbClr val="000000"/>
                </a:solidFill>
                <a:latin typeface="Safira March"/>
              </a:rPr>
              <a:t>PROBLEM STATEMENT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673168"/>
            <a:ext cx="16382426" cy="2694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5166" indent="-292583" lvl="1">
              <a:lnSpc>
                <a:spcPts val="4309"/>
              </a:lnSpc>
              <a:buFont typeface="Arial"/>
              <a:buChar char="•"/>
            </a:pPr>
            <a:r>
              <a:rPr lang="en-US" sz="2710" spc="203">
                <a:solidFill>
                  <a:srgbClr val="000000"/>
                </a:solidFill>
                <a:latin typeface="Glacial Indifference"/>
              </a:rPr>
              <a:t>The problem at hand is lack of places information and comprehensive safety measures to ensure the well-being of tourists in various regions across India.</a:t>
            </a:r>
          </a:p>
          <a:p>
            <a:pPr marL="585166" indent="-292583" lvl="1">
              <a:lnSpc>
                <a:spcPts val="4309"/>
              </a:lnSpc>
              <a:buFont typeface="Arial"/>
              <a:buChar char="•"/>
            </a:pPr>
            <a:r>
              <a:rPr lang="en-US" sz="2710" spc="203">
                <a:solidFill>
                  <a:srgbClr val="000000"/>
                </a:solidFill>
                <a:latin typeface="Glacial Indifference"/>
              </a:rPr>
              <a:t>Due to lack of information what happening is Citizens are not feeling Safe while going to unknown places and remains silent while being victim of crimes done by thieves/criminals.</a:t>
            </a:r>
          </a:p>
          <a:p>
            <a:pPr marL="585166" indent="-292583" lvl="1">
              <a:lnSpc>
                <a:spcPts val="4309"/>
              </a:lnSpc>
              <a:buFont typeface="Arial"/>
              <a:buChar char="•"/>
            </a:pPr>
            <a:r>
              <a:rPr lang="en-US" sz="2710" spc="203">
                <a:solidFill>
                  <a:srgbClr val="000000"/>
                </a:solidFill>
                <a:latin typeface="Glacial Indifference"/>
              </a:rPr>
              <a:t>This problem statement aims to explore the following key areas: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49499" y="8352582"/>
            <a:ext cx="3140305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rlow Semi-Bold"/>
              </a:rPr>
              <a:t>Safety Infrastructure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303143" y="459644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0651199" y="8167952"/>
            <a:ext cx="3418687" cy="785076"/>
            <a:chOff x="0" y="0"/>
            <a:chExt cx="1769707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69707" cy="406400"/>
            </a:xfrm>
            <a:custGeom>
              <a:avLst/>
              <a:gdLst/>
              <a:ahLst/>
              <a:cxnLst/>
              <a:rect r="r" b="b" t="t" l="l"/>
              <a:pathLst>
                <a:path h="406400" w="1769707">
                  <a:moveTo>
                    <a:pt x="1566507" y="0"/>
                  </a:moveTo>
                  <a:cubicBezTo>
                    <a:pt x="1678731" y="0"/>
                    <a:pt x="1769707" y="90976"/>
                    <a:pt x="1769707" y="203200"/>
                  </a:cubicBezTo>
                  <a:cubicBezTo>
                    <a:pt x="1769707" y="315424"/>
                    <a:pt x="1678731" y="406400"/>
                    <a:pt x="156650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769707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147679" y="5091673"/>
            <a:ext cx="2450872" cy="2450872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1842680" y="5862262"/>
            <a:ext cx="1060869" cy="909695"/>
          </a:xfrm>
          <a:custGeom>
            <a:avLst/>
            <a:gdLst/>
            <a:ahLst/>
            <a:cxnLst/>
            <a:rect r="r" b="b" t="t" l="l"/>
            <a:pathLst>
              <a:path h="909695" w="1060869">
                <a:moveTo>
                  <a:pt x="0" y="0"/>
                </a:moveTo>
                <a:lnTo>
                  <a:pt x="1060869" y="0"/>
                </a:lnTo>
                <a:lnTo>
                  <a:pt x="1060869" y="909695"/>
                </a:lnTo>
                <a:lnTo>
                  <a:pt x="0" y="9096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630550" y="7088194"/>
            <a:ext cx="1729993" cy="691997"/>
          </a:xfrm>
          <a:custGeom>
            <a:avLst/>
            <a:gdLst/>
            <a:ahLst/>
            <a:cxnLst/>
            <a:rect r="r" b="b" t="t" l="l"/>
            <a:pathLst>
              <a:path h="691997" w="1729993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802962" y="8352582"/>
            <a:ext cx="3140305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DFDFD"/>
                </a:solidFill>
                <a:latin typeface="Barlow Semi-Bold"/>
              </a:rPr>
              <a:t>Awareness and Information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809797" y="6643570"/>
            <a:ext cx="2274080" cy="1876116"/>
          </a:xfrm>
          <a:custGeom>
            <a:avLst/>
            <a:gdLst/>
            <a:ahLst/>
            <a:cxnLst/>
            <a:rect r="r" b="b" t="t" l="l"/>
            <a:pathLst>
              <a:path h="1876116" w="2274080">
                <a:moveTo>
                  <a:pt x="0" y="0"/>
                </a:moveTo>
                <a:lnTo>
                  <a:pt x="2274081" y="0"/>
                </a:lnTo>
                <a:lnTo>
                  <a:pt x="2274081" y="1876117"/>
                </a:lnTo>
                <a:lnTo>
                  <a:pt x="0" y="1876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9678" y="6873322"/>
            <a:ext cx="1534689" cy="2150177"/>
          </a:xfrm>
          <a:custGeom>
            <a:avLst/>
            <a:gdLst/>
            <a:ahLst/>
            <a:cxnLst/>
            <a:rect r="r" b="b" t="t" l="l"/>
            <a:pathLst>
              <a:path h="2150177" w="1534689">
                <a:moveTo>
                  <a:pt x="0" y="0"/>
                </a:moveTo>
                <a:lnTo>
                  <a:pt x="1534689" y="0"/>
                </a:lnTo>
                <a:lnTo>
                  <a:pt x="1534689" y="2150178"/>
                </a:lnTo>
                <a:lnTo>
                  <a:pt x="0" y="2150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55518" y="7948411"/>
            <a:ext cx="2230429" cy="2338589"/>
          </a:xfrm>
          <a:custGeom>
            <a:avLst/>
            <a:gdLst/>
            <a:ahLst/>
            <a:cxnLst/>
            <a:rect r="r" b="b" t="t" l="l"/>
            <a:pathLst>
              <a:path h="2338589" w="2230429">
                <a:moveTo>
                  <a:pt x="0" y="0"/>
                </a:moveTo>
                <a:lnTo>
                  <a:pt x="2230429" y="0"/>
                </a:lnTo>
                <a:lnTo>
                  <a:pt x="2230429" y="2338589"/>
                </a:lnTo>
                <a:lnTo>
                  <a:pt x="0" y="2338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36090" y="6454458"/>
            <a:ext cx="1566434" cy="1716213"/>
          </a:xfrm>
          <a:custGeom>
            <a:avLst/>
            <a:gdLst/>
            <a:ahLst/>
            <a:cxnLst/>
            <a:rect r="r" b="b" t="t" l="l"/>
            <a:pathLst>
              <a:path h="1716213" w="1566434">
                <a:moveTo>
                  <a:pt x="0" y="0"/>
                </a:moveTo>
                <a:lnTo>
                  <a:pt x="1566434" y="0"/>
                </a:lnTo>
                <a:lnTo>
                  <a:pt x="1566434" y="1716213"/>
                </a:lnTo>
                <a:lnTo>
                  <a:pt x="0" y="17162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74294" y="6454458"/>
            <a:ext cx="1716213" cy="1716213"/>
          </a:xfrm>
          <a:custGeom>
            <a:avLst/>
            <a:gdLst/>
            <a:ahLst/>
            <a:cxnLst/>
            <a:rect r="r" b="b" t="t" l="l"/>
            <a:pathLst>
              <a:path h="1716213" w="1716213">
                <a:moveTo>
                  <a:pt x="0" y="0"/>
                </a:moveTo>
                <a:lnTo>
                  <a:pt x="1716213" y="0"/>
                </a:lnTo>
                <a:lnTo>
                  <a:pt x="1716213" y="1716213"/>
                </a:lnTo>
                <a:lnTo>
                  <a:pt x="0" y="1716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857250"/>
            <a:ext cx="16230600" cy="621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 Bold"/>
              </a:rPr>
              <a:t>KEY AREAS IN PROBLEM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99678" y="2224836"/>
            <a:ext cx="6775965" cy="3382412"/>
            <a:chOff x="0" y="0"/>
            <a:chExt cx="9034620" cy="450988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833386"/>
              <a:ext cx="9034620" cy="3676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36453" indent="-218226" lvl="1">
                <a:lnSpc>
                  <a:spcPts val="3214"/>
                </a:lnSpc>
                <a:buFont typeface="Arial"/>
                <a:buChar char="•"/>
              </a:pPr>
              <a:r>
                <a:rPr lang="en-US" sz="2021" spc="151">
                  <a:solidFill>
                    <a:srgbClr val="000000"/>
                  </a:solidFill>
                  <a:latin typeface="Glacial Indifference"/>
                </a:rPr>
                <a:t>There is a need to assess and improve the safety infrastructure across popular tourist destinations in India. </a:t>
              </a:r>
            </a:p>
            <a:p>
              <a:pPr marL="436453" indent="-218226" lvl="1">
                <a:lnSpc>
                  <a:spcPts val="3214"/>
                </a:lnSpc>
                <a:buFont typeface="Arial"/>
                <a:buChar char="•"/>
              </a:pPr>
              <a:r>
                <a:rPr lang="en-US" sz="2021" spc="151">
                  <a:solidFill>
                    <a:srgbClr val="000000"/>
                  </a:solidFill>
                  <a:latin typeface="Glacial Indifference"/>
                </a:rPr>
                <a:t>This includes enhancing lighting, installing CCTV cameras, and improving police presence to deter criminal activities and provide immediate assistance in case of emergencies.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28575"/>
              <a:ext cx="9034620" cy="670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98"/>
                </a:lnSpc>
              </a:pPr>
              <a:r>
                <a:rPr lang="en-US" sz="3117" spc="193">
                  <a:solidFill>
                    <a:srgbClr val="000000"/>
                  </a:solidFill>
                  <a:latin typeface="The Seasons Bold"/>
                </a:rPr>
                <a:t>1. Safety Infrastructure: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914541" y="2224836"/>
            <a:ext cx="6775965" cy="2982362"/>
            <a:chOff x="0" y="0"/>
            <a:chExt cx="9034620" cy="397648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833386"/>
              <a:ext cx="9034620" cy="3143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36453" indent="-218226" lvl="1">
                <a:lnSpc>
                  <a:spcPts val="3214"/>
                </a:lnSpc>
                <a:buFont typeface="Arial"/>
                <a:buChar char="•"/>
              </a:pPr>
              <a:r>
                <a:rPr lang="en-US" sz="2021" spc="151">
                  <a:solidFill>
                    <a:srgbClr val="000000"/>
                  </a:solidFill>
                  <a:latin typeface="Glacial Indifference"/>
                </a:rPr>
                <a:t>Many tourists lack essential information regarding safe travel practices, local laws, and emergency contact numbers. </a:t>
              </a:r>
            </a:p>
            <a:p>
              <a:pPr marL="436453" indent="-218226" lvl="1">
                <a:lnSpc>
                  <a:spcPts val="3214"/>
                </a:lnSpc>
                <a:buFont typeface="Arial"/>
                <a:buChar char="•"/>
              </a:pPr>
              <a:r>
                <a:rPr lang="en-US" sz="2021" spc="151">
                  <a:solidFill>
                    <a:srgbClr val="000000"/>
                  </a:solidFill>
                  <a:latin typeface="Glacial Indifference"/>
                </a:rPr>
                <a:t>There is a need to develop comprehensive safety guides and ensure that tourists have access to accurate and up-to-date information.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28575"/>
              <a:ext cx="9034620" cy="670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98"/>
                </a:lnSpc>
              </a:pPr>
              <a:r>
                <a:rPr lang="en-US" sz="3117" spc="193">
                  <a:solidFill>
                    <a:srgbClr val="000000"/>
                  </a:solidFill>
                  <a:latin typeface="The Seasons Bold"/>
                </a:rPr>
                <a:t>2. Awareness and Information: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89612" y="3564577"/>
            <a:ext cx="6796405" cy="6303666"/>
          </a:xfrm>
          <a:custGeom>
            <a:avLst/>
            <a:gdLst/>
            <a:ahLst/>
            <a:cxnLst/>
            <a:rect r="r" b="b" t="t" l="l"/>
            <a:pathLst>
              <a:path h="6303666" w="6796405">
                <a:moveTo>
                  <a:pt x="0" y="0"/>
                </a:moveTo>
                <a:lnTo>
                  <a:pt x="6796406" y="0"/>
                </a:lnTo>
                <a:lnTo>
                  <a:pt x="6796406" y="6303666"/>
                </a:lnTo>
                <a:lnTo>
                  <a:pt x="0" y="6303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3126" y="1045906"/>
            <a:ext cx="9745481" cy="621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 Bold"/>
              </a:rPr>
              <a:t>HOW THIS CAN BE SOLVED?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3126" y="2879566"/>
            <a:ext cx="9745481" cy="3176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6453" indent="-218226" lvl="1">
              <a:lnSpc>
                <a:spcPts val="3214"/>
              </a:lnSpc>
              <a:buFont typeface="Arial"/>
              <a:buChar char="•"/>
            </a:pPr>
            <a:r>
              <a:rPr lang="en-US" sz="2021" spc="151">
                <a:solidFill>
                  <a:srgbClr val="000000"/>
                </a:solidFill>
                <a:latin typeface="Glacial Indifference"/>
              </a:rPr>
              <a:t>All Places should be having good Safety Infrastructure like CCTVs, Lighting, etc.</a:t>
            </a:r>
          </a:p>
          <a:p>
            <a:pPr marL="436453" indent="-218226" lvl="1">
              <a:lnSpc>
                <a:spcPts val="3214"/>
              </a:lnSpc>
              <a:buFont typeface="Arial"/>
              <a:buChar char="•"/>
            </a:pPr>
            <a:r>
              <a:rPr lang="en-US" sz="2021" spc="151">
                <a:solidFill>
                  <a:srgbClr val="000000"/>
                </a:solidFill>
                <a:latin typeface="Glacial Indifference"/>
              </a:rPr>
              <a:t>Business/Government should record all information as Security Records in System.</a:t>
            </a:r>
          </a:p>
          <a:p>
            <a:pPr marL="436453" indent="-218226" lvl="1">
              <a:lnSpc>
                <a:spcPts val="3214"/>
              </a:lnSpc>
              <a:buFont typeface="Arial"/>
              <a:buChar char="•"/>
            </a:pPr>
            <a:r>
              <a:rPr lang="en-US" sz="2021" spc="151">
                <a:solidFill>
                  <a:srgbClr val="000000"/>
                </a:solidFill>
                <a:latin typeface="Glacial Indifference"/>
              </a:rPr>
              <a:t>All Information about places like Police &amp; Police Station Information, Area Score, Safe Places, Local Guidance Tips, etc. should be available to All Citizen at his Fingertip (By Mobile App/Web App).</a:t>
            </a:r>
          </a:p>
          <a:p>
            <a:pPr marL="436453" indent="-218226" lvl="1">
              <a:lnSpc>
                <a:spcPts val="3214"/>
              </a:lnSpc>
              <a:buFont typeface="Arial"/>
              <a:buChar char="•"/>
            </a:pPr>
            <a:r>
              <a:rPr lang="en-US" sz="2021" spc="151">
                <a:solidFill>
                  <a:srgbClr val="000000"/>
                </a:solidFill>
                <a:latin typeface="Glacial Indifference"/>
              </a:rPr>
              <a:t>Business should implement Crime Reporting tool for Citizens.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64971" y="3858238"/>
            <a:ext cx="14158058" cy="5400062"/>
          </a:xfrm>
          <a:custGeom>
            <a:avLst/>
            <a:gdLst/>
            <a:ahLst/>
            <a:cxnLst/>
            <a:rect r="r" b="b" t="t" l="l"/>
            <a:pathLst>
              <a:path h="5400062" w="14158058">
                <a:moveTo>
                  <a:pt x="0" y="0"/>
                </a:moveTo>
                <a:lnTo>
                  <a:pt x="14158058" y="0"/>
                </a:lnTo>
                <a:lnTo>
                  <a:pt x="14158058" y="5400062"/>
                </a:lnTo>
                <a:lnTo>
                  <a:pt x="0" y="540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57250"/>
            <a:ext cx="16230600" cy="621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 Bold"/>
                <a:ea typeface="Safira March Bold"/>
              </a:rPr>
              <a:t>MY IDEA💡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479281"/>
            <a:ext cx="15530102" cy="77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6453" indent="-218226" lvl="1">
              <a:lnSpc>
                <a:spcPts val="3214"/>
              </a:lnSpc>
              <a:buFont typeface="Arial"/>
              <a:buChar char="•"/>
            </a:pPr>
            <a:r>
              <a:rPr lang="en-US" sz="2021" spc="151">
                <a:solidFill>
                  <a:srgbClr val="000000"/>
                </a:solidFill>
                <a:latin typeface="Glacial Indifference"/>
              </a:rPr>
              <a:t>Crime free india is web app for indian citizens to get places details like cctvs, police stations, safe places. They can also report crime by just visiting same portal.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603907"/>
            <a:ext cx="10812058" cy="7079185"/>
          </a:xfrm>
          <a:custGeom>
            <a:avLst/>
            <a:gdLst/>
            <a:ahLst/>
            <a:cxnLst/>
            <a:rect r="r" b="b" t="t" l="l"/>
            <a:pathLst>
              <a:path h="7079185" w="10812058">
                <a:moveTo>
                  <a:pt x="0" y="0"/>
                </a:moveTo>
                <a:lnTo>
                  <a:pt x="10812058" y="0"/>
                </a:lnTo>
                <a:lnTo>
                  <a:pt x="10812058" y="7079186"/>
                </a:lnTo>
                <a:lnTo>
                  <a:pt x="0" y="7079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65" r="-192" b="-46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04751" y="5597011"/>
            <a:ext cx="4490914" cy="4114800"/>
          </a:xfrm>
          <a:custGeom>
            <a:avLst/>
            <a:gdLst/>
            <a:ahLst/>
            <a:cxnLst/>
            <a:rect r="r" b="b" t="t" l="l"/>
            <a:pathLst>
              <a:path h="4114800" w="4490914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573888" y="1860143"/>
            <a:ext cx="7714112" cy="1306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 Bold"/>
              </a:rPr>
              <a:t>REPORT CRIME AT FINGERTIP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152850" y="4159979"/>
            <a:ext cx="6556188" cy="1062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3274" indent="-196637" lvl="1">
              <a:lnSpc>
                <a:spcPts val="2896"/>
              </a:lnSpc>
              <a:buFont typeface="Arial"/>
              <a:buChar char="•"/>
            </a:pPr>
            <a:r>
              <a:rPr lang="en-US" sz="1821" spc="136">
                <a:solidFill>
                  <a:srgbClr val="000000"/>
                </a:solidFill>
                <a:latin typeface="Glacial Indifference"/>
              </a:rPr>
              <a:t>Reporting crime is now easy with CRIME FREE INDIA Web App. Citizens can easily report crime around his places and get resolution faster.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77560" y="5773725"/>
            <a:ext cx="3718104" cy="414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000" spc="124">
                <a:solidFill>
                  <a:srgbClr val="000000"/>
                </a:solidFill>
                <a:latin typeface="Safira March Bold"/>
              </a:rPr>
              <a:t>SUBMIT CRIME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445072" y="6927802"/>
            <a:ext cx="3550593" cy="414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000" spc="124">
                <a:solidFill>
                  <a:srgbClr val="000000"/>
                </a:solidFill>
                <a:latin typeface="Safira March Bold"/>
              </a:rPr>
              <a:t>CREATES CASE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702356" y="7894271"/>
            <a:ext cx="2868513" cy="414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000" spc="124">
                <a:solidFill>
                  <a:srgbClr val="000000"/>
                </a:solidFill>
                <a:latin typeface="Safira March Bold"/>
              </a:rPr>
              <a:t>RESOLUTION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445072" y="8994140"/>
            <a:ext cx="3426172" cy="414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000" spc="124">
                <a:solidFill>
                  <a:srgbClr val="000000"/>
                </a:solidFill>
                <a:latin typeface="Safira March Bold"/>
              </a:rPr>
              <a:t>HAPPY CITIZEN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2072130"/>
            <a:ext cx="8528838" cy="6044814"/>
          </a:xfrm>
          <a:custGeom>
            <a:avLst/>
            <a:gdLst/>
            <a:ahLst/>
            <a:cxnLst/>
            <a:rect r="r" b="b" t="t" l="l"/>
            <a:pathLst>
              <a:path h="6044814" w="8528838">
                <a:moveTo>
                  <a:pt x="0" y="0"/>
                </a:moveTo>
                <a:lnTo>
                  <a:pt x="8528838" y="0"/>
                </a:lnTo>
                <a:lnTo>
                  <a:pt x="8528838" y="6044814"/>
                </a:lnTo>
                <a:lnTo>
                  <a:pt x="0" y="6044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56997"/>
            <a:ext cx="8339476" cy="621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 Bold"/>
              </a:rPr>
              <a:t>IMPACT ON SOCIETY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54597" y="2718592"/>
            <a:ext cx="7087683" cy="86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9895" indent="-314947" lvl="1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</a:rPr>
              <a:t>Travel Safely with Family at Unknown Places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54597" y="3890125"/>
            <a:ext cx="7087683" cy="86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9895" indent="-314947" lvl="1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</a:rPr>
              <a:t>Precautions Steps will be taken with available Information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54597" y="5065962"/>
            <a:ext cx="7087683" cy="86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9895" indent="-314947" lvl="1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</a:rPr>
              <a:t>Report Crime &amp; Resolve Faster with Technology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54597" y="6241800"/>
            <a:ext cx="7087683" cy="86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9895" indent="-314947" lvl="1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</a:rPr>
              <a:t>Trust from Citizen to Government will increase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54597" y="7413332"/>
            <a:ext cx="7087683" cy="86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9895" indent="-314947" lvl="1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</a:rPr>
              <a:t>Overall Country Infrastructure will be more developed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4597" y="8389145"/>
            <a:ext cx="7087683" cy="86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9895" indent="-314947" lvl="1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</a:rPr>
              <a:t>Safety will increase and as a result crime rates will decrease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57250"/>
            <a:ext cx="16230600" cy="621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 Bold"/>
              </a:rPr>
              <a:t>REFERENCE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99678" y="3424986"/>
            <a:ext cx="15328062" cy="982112"/>
            <a:chOff x="0" y="0"/>
            <a:chExt cx="20437416" cy="130948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833386"/>
              <a:ext cx="20437416" cy="476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4"/>
                </a:lnSpc>
              </a:pPr>
              <a:r>
                <a:rPr lang="en-US" sz="2021" spc="151">
                  <a:solidFill>
                    <a:srgbClr val="000000"/>
                  </a:solidFill>
                  <a:latin typeface="Glacial Indifference"/>
                </a:rPr>
                <a:t>Link -&gt; https://drive.google.com/file/d/1eFuEqorZ6ZkAM81h4XYgU4tOauQdW5V0/view?usp=sharing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28575"/>
              <a:ext cx="20437416" cy="670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98"/>
                </a:lnSpc>
              </a:pPr>
              <a:r>
                <a:rPr lang="en-US" sz="3117" spc="193">
                  <a:solidFill>
                    <a:srgbClr val="000000"/>
                  </a:solidFill>
                  <a:latin typeface="The Seasons Bold"/>
                </a:rPr>
                <a:t>1. DEMO: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99678" y="4924622"/>
            <a:ext cx="15328062" cy="982112"/>
            <a:chOff x="0" y="0"/>
            <a:chExt cx="20437416" cy="130948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833386"/>
              <a:ext cx="20437416" cy="4760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4"/>
                </a:lnSpc>
              </a:pPr>
              <a:r>
                <a:rPr lang="en-US" sz="2021" spc="151">
                  <a:solidFill>
                    <a:srgbClr val="000000"/>
                  </a:solidFill>
                  <a:latin typeface="Glacial Indifference"/>
                </a:rPr>
                <a:t>Link -&gt; https://drive.google.com/file/d/1yPA832dK1v0bahSN1fgcP3fkG8AMn4_5/view?usp=sharing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28575"/>
              <a:ext cx="20437416" cy="670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98"/>
                </a:lnSpc>
              </a:pPr>
              <a:r>
                <a:rPr lang="en-US" sz="3117" spc="193">
                  <a:solidFill>
                    <a:srgbClr val="000000"/>
                  </a:solidFill>
                  <a:latin typeface="The Seasons Bold"/>
                </a:rPr>
                <a:t>2. DEVELOPER GUIDE: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104778" y="1861504"/>
            <a:ext cx="12078444" cy="86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2917" spc="180">
                <a:solidFill>
                  <a:srgbClr val="000000"/>
                </a:solidFill>
                <a:latin typeface="The Seasons"/>
              </a:rPr>
              <a:t>CRIME FREE INDIA PORTAL</a:t>
            </a:r>
          </a:p>
          <a:p>
            <a:pPr algn="ctr">
              <a:lnSpc>
                <a:spcPts val="3180"/>
              </a:lnSpc>
              <a:spcBef>
                <a:spcPct val="0"/>
              </a:spcBef>
            </a:pPr>
            <a:r>
              <a:rPr lang="en-US" sz="2917" spc="180">
                <a:solidFill>
                  <a:srgbClr val="000000"/>
                </a:solidFill>
                <a:latin typeface="The Seasons"/>
              </a:rPr>
              <a:t>https://crimefreeindia2-dev-ed.develop.my.site.com/homepage/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15131" r="0" b="-151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41091" y="4600892"/>
            <a:ext cx="16230600" cy="84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999" spc="247">
                <a:solidFill>
                  <a:srgbClr val="000000"/>
                </a:solidFill>
                <a:latin typeface="Safira March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DAF5X52D2v8</dc:identifier>
  <dcterms:modified xsi:type="dcterms:W3CDTF">2011-08-01T06:04:30Z</dcterms:modified>
  <cp:revision>1</cp:revision>
  <dc:title>Crime Free India - Presentation</dc:title>
</cp:coreProperties>
</file>